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92" r:id="rId1"/>
  </p:sldMasterIdLst>
  <p:notesMasterIdLst>
    <p:notesMasterId r:id="rId19"/>
  </p:notesMasterIdLst>
  <p:sldIdLst>
    <p:sldId id="256" r:id="rId2"/>
    <p:sldId id="275" r:id="rId3"/>
    <p:sldId id="276" r:id="rId4"/>
    <p:sldId id="277" r:id="rId5"/>
    <p:sldId id="259" r:id="rId6"/>
    <p:sldId id="260" r:id="rId7"/>
    <p:sldId id="262" r:id="rId8"/>
    <p:sldId id="268" r:id="rId9"/>
    <p:sldId id="269" r:id="rId10"/>
    <p:sldId id="270" r:id="rId11"/>
    <p:sldId id="272" r:id="rId12"/>
    <p:sldId id="273" r:id="rId13"/>
    <p:sldId id="274" r:id="rId14"/>
    <p:sldId id="278" r:id="rId15"/>
    <p:sldId id="279" r:id="rId16"/>
    <p:sldId id="280" r:id="rId17"/>
    <p:sldId id="281" r:id="rId18"/>
  </p:sldIdLst>
  <p:sldSz cx="9144000" cy="6858000" type="screen4x3"/>
  <p:notesSz cx="7102475" cy="9388475"/>
  <p:embeddedFontLst>
    <p:embeddedFont>
      <p:font typeface="Nunito"/>
      <p:regular r:id="rId20"/>
      <p:bold r:id="rId21"/>
      <p:italic r:id="rId22"/>
      <p:boldItalic r:id="rId23"/>
    </p:embeddedFont>
    <p:embeddedFont>
      <p:font typeface="Rambla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61"/>
    <p:restoredTop sz="94377"/>
  </p:normalViewPr>
  <p:slideViewPr>
    <p:cSldViewPr snapToGrid="0" snapToObjects="1">
      <p:cViewPr varScale="1">
        <p:scale>
          <a:sx n="76" d="100"/>
          <a:sy n="76" d="100"/>
        </p:scale>
        <p:origin x="14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83975" y="704125"/>
            <a:ext cx="4735200" cy="35206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0" name="Shape 290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Shape 417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8" name="Shape 418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Shape 373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4" name="Shape 374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Shape 382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3" name="Shape 38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6" name="Shape 406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710225" y="4459525"/>
            <a:ext cx="5681975" cy="42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4237" cy="35194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F8DD645-B9B4-46EE-B031-35C24A448A04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194262151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580A0-ED6C-4884-9FFE-87471827F59A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0977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74D98-3273-47CE-B312-A00AAFA2779F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57780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4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434F47-3A99-4701-A7D9-FE6C4D9DA92E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7787642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62588-EC5C-453B-A942-AA1C7EFEEF33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65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97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9C5B0-21BA-48EA-B067-5E37072B4F18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9353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959AD-49F4-478E-A013-BE606CDD1B41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73132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755E8D2-BCEE-4D3D-AE6D-93BD204BAD0C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776356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BF110E-D48F-4A61-BE6D-11D38A61FE05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4309963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0FE61780-2E25-4081-A2D9-4C0805256F67}" type="datetimeFigureOut">
              <a:rPr lang="en-US" smtClean="0"/>
              <a:t>6/14/18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1742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sldNum="0" hdr="0" ftr="0" dt="0"/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subTitle" idx="1"/>
          </p:nvPr>
        </p:nvSpPr>
        <p:spPr>
          <a:xfrm>
            <a:off x="1032932" y="982134"/>
            <a:ext cx="6561667" cy="47582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/>
          <a:p>
            <a:pPr marL="0" marR="64008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64"/>
              <a:buFont typeface="Noto Sans Symbols"/>
              <a:buNone/>
            </a:pPr>
            <a:endParaRPr sz="4800" b="1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64008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64"/>
              <a:buFont typeface="Noto Sans Symbols"/>
              <a:buNone/>
            </a:pPr>
            <a:endParaRPr lang="en-US" sz="4800" b="1" i="0" u="none" strike="noStrike" cap="none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64008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64"/>
              <a:buFont typeface="Noto Sans Symbols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Parenting with </a:t>
            </a:r>
          </a:p>
          <a:p>
            <a:pPr marL="0" marR="64008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64"/>
              <a:buFont typeface="Noto Sans Symbols"/>
              <a:buNone/>
            </a:pPr>
            <a:r>
              <a:rPr lang="en-US" sz="480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20/20 Vision</a:t>
            </a:r>
            <a:br>
              <a:rPr lang="en-US" sz="480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</a:br>
            <a:br>
              <a:rPr lang="en-US" sz="4800" b="0" i="0" u="none" strike="noStrike" cap="none" dirty="0">
                <a:solidFill>
                  <a:schemeClr val="dk2"/>
                </a:solidFill>
                <a:latin typeface="Rambla"/>
                <a:ea typeface="Rambla"/>
                <a:cs typeface="Rambla"/>
                <a:sym typeface="Rambla"/>
              </a:rPr>
            </a:br>
            <a:r>
              <a:rPr lang="en-US" sz="240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				</a:t>
            </a:r>
            <a:endParaRPr sz="4800" b="1" i="0" u="none" strike="noStrike" cap="none" dirty="0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93" name="Shape 293"/>
          <p:cNvSpPr txBox="1"/>
          <p:nvPr/>
        </p:nvSpPr>
        <p:spPr>
          <a:xfrm>
            <a:off x="5334600" y="4003975"/>
            <a:ext cx="2989800" cy="135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Presented by: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Dr. Julie Hayden, Psy.D. 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Rhombus Trainings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Impact of 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97" name="Shape 397"/>
          <p:cNvSpPr txBox="1">
            <a:spLocks noGrp="1"/>
          </p:cNvSpPr>
          <p:nvPr>
            <p:ph type="body" sz="quarter" idx="3"/>
          </p:nvPr>
        </p:nvSpPr>
        <p:spPr>
          <a:xfrm>
            <a:off x="457200" y="1781503"/>
            <a:ext cx="4040188" cy="401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Defensiveness</a:t>
            </a:r>
            <a:endParaRPr sz="24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Poor eating habits</a:t>
            </a:r>
            <a:endParaRPr sz="24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Low self-esteem</a:t>
            </a:r>
            <a:endParaRPr sz="24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Negative thoughts and feelings</a:t>
            </a:r>
            <a:endParaRPr sz="24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98" name="Shape 398"/>
          <p:cNvSpPr txBox="1">
            <a:spLocks noGrp="1"/>
          </p:cNvSpPr>
          <p:nvPr>
            <p:ph sz="quarter" idx="4"/>
          </p:nvPr>
        </p:nvSpPr>
        <p:spPr>
          <a:xfrm>
            <a:off x="4645025" y="1907627"/>
            <a:ext cx="4041775" cy="40144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Withdrawn/passive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Learning disabilities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Brain development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Neglecting self and putting others first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" name="Shape 4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90"/>
              <a:buFont typeface="Nunito"/>
              <a:buNone/>
            </a:pPr>
            <a:r>
              <a:rPr lang="en-US" sz="369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Adverse Childhood Experiences</a:t>
            </a:r>
            <a:br>
              <a:rPr lang="en-US" sz="3690" b="1" i="0" u="none" strike="noStrike" cap="none" dirty="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</a:br>
            <a:endParaRPr sz="4100" b="1" i="0" u="none" strike="noStrike" cap="none" dirty="0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408" name="Shape 408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Dr. Vincent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Felitti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of San Diego Kaiser Permanente and Dr. Robert </a:t>
            </a:r>
            <a:r>
              <a:rPr lang="en-US" sz="3200" b="1" i="0" u="none" strike="noStrike" cap="none" dirty="0" err="1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Anda</a:t>
            </a:r>
            <a:r>
              <a:rPr lang="en-US" sz="32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from Center for Disease Control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1785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</a:pPr>
            <a:endParaRPr sz="32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A study that looks at the effects of childhood trauma on a person’s health and well being.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Shape 415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ACE Study</a:t>
            </a:r>
            <a:endParaRPr sz="4100" b="1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14" name="Shape 414"/>
          <p:cNvSpPr txBox="1"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48"/>
              <a:buFont typeface="Noto Sans Symbols"/>
              <a:buChar char="▶"/>
            </a:pPr>
            <a:r>
              <a:rPr lang="en-US" sz="36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Looks at childhood traumas that might include: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859536" marR="0" lvl="2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⚫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Abuse: physical, emotional, sexual</a:t>
            </a:r>
            <a:endParaRPr sz="21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859536" marR="0" lvl="2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⚫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Neglect</a:t>
            </a:r>
            <a:endParaRPr sz="21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859536" marR="0" lvl="2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800"/>
              <a:buFont typeface="Noto Sans Symbols"/>
              <a:buChar char="⚫"/>
            </a:pPr>
            <a:r>
              <a:rPr lang="en-US" sz="28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Dysfunction within the household:</a:t>
            </a:r>
            <a:endParaRPr sz="21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witnessing DV</a:t>
            </a: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substance abuse within the home</a:t>
            </a: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mental illness/suicidal member</a:t>
            </a: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r>
              <a:rPr lang="en-US" sz="2400" b="1" dirty="0">
                <a:solidFill>
                  <a:schemeClr val="dk1"/>
                </a:solidFill>
                <a:latin typeface="Nunito"/>
                <a:ea typeface="Rambla"/>
                <a:cs typeface="Rambla"/>
                <a:sym typeface="Nunito"/>
              </a:rPr>
              <a:t> divorce</a:t>
            </a: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crime/prison by someone in the home</a:t>
            </a:r>
          </a:p>
          <a:p>
            <a:pPr marL="1371600" marR="0" lvl="4" indent="-228600" algn="l" rtl="0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⚫"/>
            </a:pPr>
            <a:endParaRPr sz="18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ACE Study</a:t>
            </a:r>
            <a:endParaRPr sz="4100" b="1" i="0" u="none" strike="noStrike" cap="none">
              <a:solidFill>
                <a:schemeClr val="dk2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420" name="Shape 420"/>
          <p:cNvSpPr txBox="1"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13944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Ace score 0-10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Char char="▶"/>
            </a:pPr>
            <a:r>
              <a:rPr lang="en-US" sz="27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As ACE scores go up so does the likelihood of the following:</a:t>
            </a:r>
            <a:endParaRPr sz="27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Heart disease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Smoking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Suicide attempts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IV drug user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High blood pressure</a:t>
            </a:r>
            <a:endParaRPr sz="22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Alcoholism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Diabetes</a:t>
            </a: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Rambla"/>
                <a:cs typeface="Rambla"/>
                <a:sym typeface="Nunito"/>
              </a:rPr>
              <a:t>Addictions</a:t>
            </a:r>
          </a:p>
          <a:p>
            <a:pPr marL="621792" marR="0" lvl="1" indent="-228600" algn="l" rtl="0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>
                <a:schemeClr val="accent1"/>
              </a:buClr>
              <a:buSzPts val="2300"/>
              <a:buFont typeface="Verdana"/>
              <a:buChar char="◦"/>
            </a:pPr>
            <a:r>
              <a:rPr lang="en-US" sz="2300" b="1" i="0" u="none" strike="noStrike" cap="none" dirty="0">
                <a:solidFill>
                  <a:schemeClr val="dk1"/>
                </a:solidFill>
                <a:latin typeface="Nunito"/>
                <a:ea typeface="Rambla"/>
                <a:cs typeface="Rambla"/>
                <a:sym typeface="Nunito"/>
              </a:rPr>
              <a:t>Domestic Violence</a:t>
            </a:r>
            <a:endParaRPr sz="23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944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836"/>
              <a:buFont typeface="Noto Sans Symbols"/>
              <a:buNone/>
            </a:pPr>
            <a:endParaRPr sz="27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CEFA-488B-C74E-8043-E0B0A0BD7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958D9-30A1-B743-9812-EFF252012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Avoid Shaming</a:t>
            </a:r>
          </a:p>
          <a:p>
            <a:r>
              <a:rPr lang="en-US" sz="3200" dirty="0"/>
              <a:t>Make deposits to their love bank</a:t>
            </a:r>
          </a:p>
          <a:p>
            <a:r>
              <a:rPr lang="en-US" sz="3200" dirty="0"/>
              <a:t>Find where they receive pride and accomplishment </a:t>
            </a:r>
          </a:p>
          <a:p>
            <a:r>
              <a:rPr lang="en-US" sz="3200" dirty="0"/>
              <a:t>Be consistent so they can be brave</a:t>
            </a:r>
          </a:p>
          <a:p>
            <a:r>
              <a:rPr lang="en-US" sz="3200" dirty="0"/>
              <a:t>Think about how your kids feel in your presence </a:t>
            </a:r>
          </a:p>
        </p:txBody>
      </p:sp>
    </p:spTree>
    <p:extLst>
      <p:ext uri="{BB962C8B-B14F-4D97-AF65-F5344CB8AC3E}">
        <p14:creationId xmlns:p14="http://schemas.microsoft.com/office/powerpoint/2010/main" val="264435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F49E-CB13-8940-A4FE-E0CE6163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9734" y="677333"/>
            <a:ext cx="8060266" cy="1608667"/>
          </a:xfrm>
        </p:spPr>
        <p:txBody>
          <a:bodyPr>
            <a:normAutofit/>
          </a:bodyPr>
          <a:lstStyle/>
          <a:p>
            <a:r>
              <a:rPr lang="en-US" sz="4300" dirty="0"/>
              <a:t>Physical / Biological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6DA39-0AC5-C14F-A532-7DEAE1DA9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Brain Development – Senses </a:t>
            </a:r>
          </a:p>
          <a:p>
            <a:r>
              <a:rPr lang="en-US" sz="3200" dirty="0"/>
              <a:t>Time, and Attention</a:t>
            </a:r>
          </a:p>
          <a:p>
            <a:r>
              <a:rPr lang="en-US" sz="3200" dirty="0"/>
              <a:t>Play</a:t>
            </a:r>
          </a:p>
          <a:p>
            <a:r>
              <a:rPr lang="en-US" sz="3200" dirty="0"/>
              <a:t>Scaffolding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66662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0C0B4-7E8D-7A49-84FB-C347A245C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Spiritual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80F99-5218-104F-8B93-023A5444F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Impose your Values</a:t>
            </a:r>
          </a:p>
          <a:p>
            <a:r>
              <a:rPr lang="en-US" sz="3200" dirty="0"/>
              <a:t>Model</a:t>
            </a:r>
          </a:p>
          <a:p>
            <a:r>
              <a:rPr lang="en-US" sz="3200" dirty="0"/>
              <a:t>Read Bible Stories</a:t>
            </a:r>
          </a:p>
          <a:p>
            <a:r>
              <a:rPr lang="en-US" sz="3200" dirty="0"/>
              <a:t>Talk out loud about your faith process </a:t>
            </a:r>
          </a:p>
        </p:txBody>
      </p:sp>
    </p:spTree>
    <p:extLst>
      <p:ext uri="{BB962C8B-B14F-4D97-AF65-F5344CB8AC3E}">
        <p14:creationId xmlns:p14="http://schemas.microsoft.com/office/powerpoint/2010/main" val="7541109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BDF1E-8286-5341-9FF6-521A1B07A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 Conclusion, the common preventable difficulties in childhood leading to adult problems…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6770B-485C-FE4D-BC34-8E9A46C85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699" y="2286000"/>
            <a:ext cx="7284983" cy="3988676"/>
          </a:xfrm>
        </p:spPr>
        <p:txBody>
          <a:bodyPr>
            <a:normAutofit/>
          </a:bodyPr>
          <a:lstStyle/>
          <a:p>
            <a:r>
              <a:rPr lang="en-US" sz="2800" dirty="0"/>
              <a:t>Absent parents</a:t>
            </a:r>
          </a:p>
          <a:p>
            <a:r>
              <a:rPr lang="en-US" sz="2800" dirty="0"/>
              <a:t>Abusive parents</a:t>
            </a:r>
          </a:p>
          <a:p>
            <a:r>
              <a:rPr lang="en-US" sz="2800" dirty="0"/>
              <a:t>Controlling parents</a:t>
            </a:r>
          </a:p>
          <a:p>
            <a:r>
              <a:rPr lang="en-US" sz="2800" dirty="0"/>
              <a:t>Neglectful parents </a:t>
            </a:r>
          </a:p>
          <a:p>
            <a:r>
              <a:rPr lang="en-US" sz="2800" dirty="0"/>
              <a:t>Abuse or Trauma</a:t>
            </a:r>
          </a:p>
          <a:p>
            <a:r>
              <a:rPr lang="en-US" sz="2800" dirty="0"/>
              <a:t>No way to process difficult situations</a:t>
            </a:r>
          </a:p>
          <a:p>
            <a:r>
              <a:rPr lang="en-US" sz="2800" dirty="0"/>
              <a:t>Constant stress in the home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50173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C9458-B804-6F4F-94F0-75B640955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Noto Nastaliq Urdu" panose="020B0502040504020204" pitchFamily="34" charset="-78"/>
                <a:cs typeface="Noto Nastaliq Urdu" panose="020B0502040504020204" pitchFamily="34" charset="-78"/>
              </a:rPr>
              <a:t>Looking Back, </a:t>
            </a:r>
            <a:br>
              <a:rPr lang="en-US" b="1" dirty="0">
                <a:latin typeface="Noto Nastaliq Urdu" panose="020B0502040504020204" pitchFamily="34" charset="-78"/>
                <a:cs typeface="Noto Nastaliq Urdu" panose="020B0502040504020204" pitchFamily="34" charset="-78"/>
              </a:rPr>
            </a:br>
            <a:r>
              <a:rPr lang="en-US" b="1" dirty="0">
                <a:latin typeface="Noto Nastaliq Urdu" panose="020B0502040504020204" pitchFamily="34" charset="-78"/>
                <a:cs typeface="Noto Nastaliq Urdu" panose="020B0502040504020204" pitchFamily="34" charset="-78"/>
              </a:rPr>
              <a:t>				What to do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83E9C-0FB5-6F43-B57F-2A1FA5948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Parenting Style</a:t>
            </a:r>
          </a:p>
          <a:p>
            <a:r>
              <a:rPr lang="en-US" sz="3200" dirty="0"/>
              <a:t>Environmental</a:t>
            </a:r>
          </a:p>
          <a:p>
            <a:r>
              <a:rPr lang="en-US" sz="3200" dirty="0"/>
              <a:t>Emotional</a:t>
            </a:r>
          </a:p>
          <a:p>
            <a:r>
              <a:rPr lang="en-US" sz="3200" dirty="0"/>
              <a:t>Physical / Biological</a:t>
            </a:r>
          </a:p>
          <a:p>
            <a:r>
              <a:rPr lang="en-US" sz="3200" dirty="0"/>
              <a:t>Spiritual</a:t>
            </a:r>
          </a:p>
        </p:txBody>
      </p:sp>
    </p:spTree>
    <p:extLst>
      <p:ext uri="{BB962C8B-B14F-4D97-AF65-F5344CB8AC3E}">
        <p14:creationId xmlns:p14="http://schemas.microsoft.com/office/powerpoint/2010/main" val="1187134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ECE98-0CED-EA4E-8542-7E5EF3E89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Parenting Styles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E4511B-92F3-2B47-BA96-00E5BE979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Authoritarian</a:t>
            </a:r>
          </a:p>
          <a:p>
            <a:r>
              <a:rPr lang="en-US" sz="3200" dirty="0"/>
              <a:t>Passive</a:t>
            </a:r>
          </a:p>
          <a:p>
            <a:r>
              <a:rPr lang="en-US" sz="3200" dirty="0"/>
              <a:t>Neglectful</a:t>
            </a:r>
          </a:p>
          <a:p>
            <a:r>
              <a:rPr lang="en-US" sz="3200" dirty="0"/>
              <a:t>Authoritative</a:t>
            </a:r>
          </a:p>
        </p:txBody>
      </p:sp>
    </p:spTree>
    <p:extLst>
      <p:ext uri="{BB962C8B-B14F-4D97-AF65-F5344CB8AC3E}">
        <p14:creationId xmlns:p14="http://schemas.microsoft.com/office/powerpoint/2010/main" val="398262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EFDD6-2D26-1B4E-9F40-6947B60AB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Environmental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8E882-DC58-8F49-950C-806610DCF1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Meet needs appropriately and quickly</a:t>
            </a:r>
          </a:p>
          <a:p>
            <a:r>
              <a:rPr lang="en-US" sz="3200" dirty="0"/>
              <a:t>Build a culture of communication</a:t>
            </a:r>
          </a:p>
          <a:p>
            <a:r>
              <a:rPr lang="en-US" sz="3200" dirty="0"/>
              <a:t>Protect</a:t>
            </a:r>
          </a:p>
          <a:p>
            <a:r>
              <a:rPr lang="en-US" sz="3200" dirty="0"/>
              <a:t>Balance protection and independence</a:t>
            </a: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094634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10" name="Shape 310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McCann and Pearlman define trauma as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1) an event that is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sudden, unexpected</a:t>
            </a: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, or </a:t>
            </a:r>
            <a:r>
              <a:rPr lang="en-US" sz="2800" b="1" i="1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non-normative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51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2) exceeds the individual’s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perceived ability</a:t>
            </a: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to meet its demands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5128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Char char="▶"/>
            </a:pP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3) disrupts the individual’s </a:t>
            </a:r>
            <a:r>
              <a:rPr lang="en-US" sz="2800" b="1" i="1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frame of reference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and other central psychological needs and related schemas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3512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904"/>
              <a:buFont typeface="Noto Sans Symbols"/>
              <a:buNone/>
            </a:pP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16" name="Shape 316"/>
          <p:cNvSpPr txBox="1">
            <a:spLocks noGrp="1"/>
          </p:cNvSpPr>
          <p:nvPr>
            <p:ph idx="1"/>
          </p:nvPr>
        </p:nvSpPr>
        <p:spPr>
          <a:xfrm>
            <a:off x="457200" y="1066800"/>
            <a:ext cx="8229600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</a:pPr>
            <a:r>
              <a:rPr lang="en-US" sz="3200" b="1" i="1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Trauma </a:t>
            </a:r>
            <a:r>
              <a:rPr lang="en-US" sz="32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can be a life and death danger or a horrible physical/emotional injury or experience, assault, pain or illness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</a:pPr>
            <a:r>
              <a:rPr lang="en-US" sz="3200" b="1" i="1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Trauma  </a:t>
            </a:r>
            <a:r>
              <a:rPr lang="en-US" sz="32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is a life altering violation, betrayal, abandonment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</a:pPr>
            <a:endParaRPr sz="32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Char char="▶"/>
            </a:pPr>
            <a:r>
              <a:rPr lang="en-US" sz="3200" b="1" i="1" u="sng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Trauma  </a:t>
            </a:r>
            <a:r>
              <a:rPr lang="en-US" sz="32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immobilizes/overwhelms normal coping</a:t>
            </a:r>
            <a:endParaRPr sz="2700" b="0" i="0" u="none" strike="noStrike" cap="none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176"/>
              <a:buFont typeface="Noto Sans Symbols"/>
              <a:buNone/>
            </a:pPr>
            <a:endParaRPr sz="3200" b="1" i="1" u="sng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Types of 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42" name="Shape 342"/>
          <p:cNvSpPr txBox="1">
            <a:spLocks noGrp="1"/>
          </p:cNvSpPr>
          <p:nvPr>
            <p:ph type="body" sz="quarter" idx="3"/>
          </p:nvPr>
        </p:nvSpPr>
        <p:spPr>
          <a:xfrm>
            <a:off x="4893760" y="2349753"/>
            <a:ext cx="3335840" cy="31027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Interpersonal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Accidental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Direct/Indirect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Acute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43" name="Shape 343"/>
          <p:cNvSpPr txBox="1">
            <a:spLocks noGrp="1"/>
          </p:cNvSpPr>
          <p:nvPr>
            <p:ph sz="quarter" idx="4"/>
          </p:nvPr>
        </p:nvSpPr>
        <p:spPr>
          <a:xfrm>
            <a:off x="1540933" y="2492408"/>
            <a:ext cx="3352827" cy="296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Chronic &amp; Complex Trauma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109728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Political/Cultural/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System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Vicarious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Shape 376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Impact of 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79" name="Shape 379"/>
          <p:cNvSpPr txBox="1">
            <a:spLocks noGrp="1"/>
          </p:cNvSpPr>
          <p:nvPr>
            <p:ph type="body" sz="quarter" idx="3"/>
          </p:nvPr>
        </p:nvSpPr>
        <p:spPr>
          <a:xfrm>
            <a:off x="1046495" y="1208690"/>
            <a:ext cx="4040188" cy="548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Depression		</a:t>
            </a: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Aggression/rage			</a:t>
            </a: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Lack of trust	</a:t>
            </a: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Difficulty in relationships</a:t>
            </a: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Hyper vigilance			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0" name="Shape 380"/>
          <p:cNvSpPr txBox="1">
            <a:spLocks noGrp="1"/>
          </p:cNvSpPr>
          <p:nvPr>
            <p:ph sz="quarter" idx="4"/>
          </p:nvPr>
        </p:nvSpPr>
        <p:spPr>
          <a:xfrm>
            <a:off x="4645025" y="1208690"/>
            <a:ext cx="4041775" cy="57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Anxiety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Health problems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Fearfulness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Impulsive/risk taking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Hopelessness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Char char="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Poor social skills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Shape 385"/>
          <p:cNvSpPr txBox="1">
            <a:spLocks noGrp="1"/>
          </p:cNvSpPr>
          <p:nvPr>
            <p:ph type="title"/>
          </p:nvPr>
        </p:nvSpPr>
        <p:spPr>
          <a:xfrm>
            <a:off x="440267" y="440267"/>
            <a:ext cx="82296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100"/>
              <a:buFont typeface="Nunito"/>
              <a:buNone/>
            </a:pPr>
            <a:r>
              <a:rPr lang="en-US" sz="4100" b="1" i="0" u="none" strike="noStrike" cap="none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Impact of Trauma</a:t>
            </a:r>
            <a:endParaRPr sz="4100" b="1" i="0" u="none" strike="noStrike" cap="none">
              <a:solidFill>
                <a:schemeClr val="dk2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  <p:sp>
        <p:nvSpPr>
          <p:cNvPr id="388" name="Shape 388"/>
          <p:cNvSpPr txBox="1">
            <a:spLocks noGrp="1"/>
          </p:cNvSpPr>
          <p:nvPr>
            <p:ph type="body" sz="quarter" idx="3"/>
          </p:nvPr>
        </p:nvSpPr>
        <p:spPr>
          <a:xfrm>
            <a:off x="4893760" y="2117539"/>
            <a:ext cx="33358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Difficulty concentrating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Substance abuse/addictions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Anger	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		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Poor problem solving skills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389" name="Shape 389"/>
          <p:cNvSpPr txBox="1">
            <a:spLocks noGrp="1"/>
          </p:cNvSpPr>
          <p:nvPr>
            <p:ph sz="quarter" idx="4"/>
          </p:nvPr>
        </p:nvSpPr>
        <p:spPr>
          <a:xfrm>
            <a:off x="1089016" y="2117539"/>
            <a:ext cx="3335840" cy="25621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Flashbacks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▶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Risk taking &amp; need for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excitement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Poor memory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Promiscuity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  <a:p>
            <a:pPr marL="36576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None/>
            </a:pPr>
            <a:endParaRPr sz="2400" b="1" i="0" u="none" strike="noStrike" cap="none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365760" marR="0" lvl="0" indent="-25603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632"/>
              <a:buFont typeface="Noto Sans Symbols"/>
              <a:buChar char="➢"/>
            </a:pPr>
            <a:r>
              <a:rPr lang="en-US" sz="2400" b="1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Dissociation/numbing</a:t>
            </a:r>
            <a:endParaRPr sz="2400" b="0" i="0" u="none" strike="noStrike" cap="none" dirty="0">
              <a:solidFill>
                <a:schemeClr val="dk1"/>
              </a:solidFill>
              <a:latin typeface="Rambla"/>
              <a:ea typeface="Rambla"/>
              <a:cs typeface="Rambla"/>
              <a:sym typeface="Rambl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{5FAC41D5-B810-254A-8097-E7D60A8852A0}tf10001072</Template>
  <TotalTime>235</TotalTime>
  <Words>450</Words>
  <Application>Microsoft Macintosh PowerPoint</Application>
  <PresentationFormat>On-screen Show (4:3)</PresentationFormat>
  <Paragraphs>158</Paragraphs>
  <Slides>17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Verdana</vt:lpstr>
      <vt:lpstr>Nunito</vt:lpstr>
      <vt:lpstr>Noto Sans Symbols</vt:lpstr>
      <vt:lpstr>Rambla</vt:lpstr>
      <vt:lpstr>Noto Nastaliq Urdu</vt:lpstr>
      <vt:lpstr>Franklin Gothic Book</vt:lpstr>
      <vt:lpstr>Arial</vt:lpstr>
      <vt:lpstr>Crop</vt:lpstr>
      <vt:lpstr>PowerPoint Presentation</vt:lpstr>
      <vt:lpstr>Looking Back,      What to do different</vt:lpstr>
      <vt:lpstr>Parenting Styles</vt:lpstr>
      <vt:lpstr>Environmental</vt:lpstr>
      <vt:lpstr>Trauma</vt:lpstr>
      <vt:lpstr>Trauma</vt:lpstr>
      <vt:lpstr>Types of Trauma</vt:lpstr>
      <vt:lpstr>Impact of Trauma</vt:lpstr>
      <vt:lpstr>Impact of Trauma</vt:lpstr>
      <vt:lpstr>Impact of Trauma</vt:lpstr>
      <vt:lpstr>Adverse Childhood Experiences </vt:lpstr>
      <vt:lpstr>ACE Study</vt:lpstr>
      <vt:lpstr>ACE Study</vt:lpstr>
      <vt:lpstr>Emotional Development</vt:lpstr>
      <vt:lpstr>Physical / Biological Development</vt:lpstr>
      <vt:lpstr>Spiritual Development</vt:lpstr>
      <vt:lpstr>In Conclusion, the common preventable difficulties in childhood leading to adult problems…</vt:lpstr>
    </vt:vector>
  </TitlesOfParts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Julie Hayden</cp:lastModifiedBy>
  <cp:revision>5</cp:revision>
  <dcterms:modified xsi:type="dcterms:W3CDTF">2018-06-15T05:25:38Z</dcterms:modified>
</cp:coreProperties>
</file>